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57" r:id="rId5"/>
    <p:sldId id="273" r:id="rId6"/>
    <p:sldId id="258" r:id="rId7"/>
    <p:sldId id="267" r:id="rId8"/>
    <p:sldId id="266" r:id="rId9"/>
    <p:sldId id="259" r:id="rId10"/>
    <p:sldId id="274" r:id="rId11"/>
    <p:sldId id="275" r:id="rId12"/>
    <p:sldId id="264" r:id="rId13"/>
    <p:sldId id="276" r:id="rId14"/>
    <p:sldId id="281" r:id="rId15"/>
    <p:sldId id="277" r:id="rId16"/>
    <p:sldId id="278" r:id="rId17"/>
    <p:sldId id="280" r:id="rId18"/>
    <p:sldId id="279" r:id="rId19"/>
    <p:sldId id="260" r:id="rId20"/>
    <p:sldId id="261" r:id="rId21"/>
    <p:sldId id="262" r:id="rId22"/>
    <p:sldId id="26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1F0F8-AD82-4B9B-BCA1-7CB608FD7833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7FD05-5404-45E4-AF7A-FA64B07B142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o_de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 </a:t>
            </a:r>
            <a:r>
              <a:rPr lang="en-US" sz="3600" b="1" dirty="0" smtClean="0"/>
              <a:t>first estimate of LCD by gender (Uruguay)</a:t>
            </a:r>
            <a:endParaRPr lang="en-US" sz="36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Marisa </a:t>
            </a:r>
            <a:r>
              <a:rPr lang="en-US" sz="2400" dirty="0" err="1" smtClean="0">
                <a:solidFill>
                  <a:schemeClr val="tx1"/>
                </a:solidFill>
              </a:rPr>
              <a:t>Bucheli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Cecilia </a:t>
            </a:r>
            <a:r>
              <a:rPr lang="en-US" sz="2400" dirty="0" err="1" smtClean="0">
                <a:solidFill>
                  <a:schemeClr val="tx1"/>
                </a:solidFill>
              </a:rPr>
              <a:t>González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err="1" smtClean="0">
                <a:solidFill>
                  <a:schemeClr val="tx1"/>
                </a:solidFill>
              </a:rPr>
              <a:t>dECON</a:t>
            </a:r>
            <a:r>
              <a:rPr lang="en-US" sz="2400" dirty="0" smtClean="0">
                <a:solidFill>
                  <a:schemeClr val="tx1"/>
                </a:solidFill>
              </a:rPr>
              <a:t>, FCS, </a:t>
            </a:r>
            <a:r>
              <a:rPr lang="en-US" sz="2400" dirty="0" err="1" smtClean="0">
                <a:solidFill>
                  <a:schemeClr val="tx1"/>
                </a:solidFill>
              </a:rPr>
              <a:t>Udelar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1800" y="11113"/>
            <a:ext cx="5740400" cy="683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1800" y="287338"/>
            <a:ext cx="5740400" cy="628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err="1" smtClean="0"/>
              <a:t>But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if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the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information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is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given</a:t>
            </a:r>
            <a:r>
              <a:rPr lang="es-ES_tradnl" sz="3200" b="1" dirty="0" smtClean="0"/>
              <a:t> at </a:t>
            </a:r>
            <a:r>
              <a:rPr lang="es-ES_tradnl" sz="3200" b="1" dirty="0" err="1" smtClean="0"/>
              <a:t>household-level</a:t>
            </a:r>
            <a:r>
              <a:rPr lang="es-ES_tradnl" sz="3200" b="1" dirty="0" smtClean="0"/>
              <a:t> …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 lnSpcReduction="20000"/>
          </a:bodyPr>
          <a:lstStyle/>
          <a:p>
            <a:r>
              <a:rPr lang="es-ES_tradnl" sz="2800" b="1" dirty="0" err="1" smtClean="0"/>
              <a:t>Private</a:t>
            </a:r>
            <a:r>
              <a:rPr lang="es-ES_tradnl" sz="2800" b="1" dirty="0" smtClean="0"/>
              <a:t> </a:t>
            </a:r>
            <a:r>
              <a:rPr lang="es-ES_tradnl" sz="2800" b="1" dirty="0" err="1" smtClean="0"/>
              <a:t>education</a:t>
            </a:r>
            <a:r>
              <a:rPr lang="es-ES_tradnl" sz="2800" dirty="0" smtClean="0"/>
              <a:t>: </a:t>
            </a:r>
            <a:r>
              <a:rPr lang="es-ES_tradnl" sz="2800" dirty="0" err="1" smtClean="0"/>
              <a:t>we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follow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exactly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same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procedure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than</a:t>
            </a:r>
            <a:r>
              <a:rPr lang="es-ES_tradnl" sz="2800" dirty="0" smtClean="0"/>
              <a:t> in NTA:</a:t>
            </a:r>
          </a:p>
          <a:p>
            <a:endParaRPr lang="es-ES_tradnl" sz="2800" dirty="0" smtClean="0"/>
          </a:p>
          <a:p>
            <a:pPr lvl="1"/>
            <a:r>
              <a:rPr lang="es-ES_tradnl" dirty="0" smtClean="0"/>
              <a:t>In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survey</a:t>
            </a:r>
            <a:r>
              <a:rPr lang="es-ES_tradnl" dirty="0" smtClean="0"/>
              <a:t>,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identify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students</a:t>
            </a:r>
            <a:r>
              <a:rPr lang="es-ES_tradnl" dirty="0" smtClean="0"/>
              <a:t> (and </a:t>
            </a:r>
            <a:r>
              <a:rPr lang="es-ES_tradnl" dirty="0" err="1" smtClean="0"/>
              <a:t>their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r>
              <a:rPr lang="es-ES_tradnl" dirty="0" smtClean="0"/>
              <a:t> of </a:t>
            </a:r>
            <a:r>
              <a:rPr lang="es-ES_tradnl" dirty="0" err="1" smtClean="0"/>
              <a:t>education</a:t>
            </a:r>
            <a:r>
              <a:rPr lang="es-ES_tradnl" dirty="0" smtClean="0"/>
              <a:t>) </a:t>
            </a:r>
            <a:r>
              <a:rPr lang="es-ES_tradnl" dirty="0" err="1" smtClean="0"/>
              <a:t>that</a:t>
            </a:r>
            <a:r>
              <a:rPr lang="es-ES_tradnl" dirty="0" smtClean="0"/>
              <a:t> </a:t>
            </a:r>
            <a:r>
              <a:rPr lang="es-ES_tradnl" dirty="0" err="1" smtClean="0"/>
              <a:t>attend</a:t>
            </a:r>
            <a:r>
              <a:rPr lang="es-ES_tradnl" dirty="0" smtClean="0"/>
              <a:t> </a:t>
            </a:r>
            <a:r>
              <a:rPr lang="es-ES_tradnl" dirty="0" err="1" smtClean="0"/>
              <a:t>private</a:t>
            </a:r>
            <a:r>
              <a:rPr lang="es-ES_tradnl" dirty="0" smtClean="0"/>
              <a:t> </a:t>
            </a:r>
            <a:r>
              <a:rPr lang="es-ES_tradnl" dirty="0" err="1" smtClean="0"/>
              <a:t>school</a:t>
            </a:r>
            <a:r>
              <a:rPr lang="es-ES_tradnl" dirty="0" smtClean="0"/>
              <a:t>.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assign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each</a:t>
            </a:r>
            <a:r>
              <a:rPr lang="es-ES_tradnl" dirty="0" smtClean="0"/>
              <a:t> </a:t>
            </a:r>
            <a:r>
              <a:rPr lang="es-ES_tradnl" dirty="0" err="1" smtClean="0"/>
              <a:t>one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amount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tuitions</a:t>
            </a:r>
            <a:r>
              <a:rPr lang="es-ES_tradnl" dirty="0" smtClean="0"/>
              <a:t> </a:t>
            </a:r>
            <a:r>
              <a:rPr lang="es-ES_tradnl" dirty="0" err="1" smtClean="0"/>
              <a:t>paid</a:t>
            </a:r>
            <a:r>
              <a:rPr lang="es-ES_tradnl" dirty="0" smtClean="0"/>
              <a:t> </a:t>
            </a:r>
            <a:r>
              <a:rPr lang="es-ES_tradnl" dirty="0" err="1" smtClean="0"/>
              <a:t>by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hh</a:t>
            </a:r>
            <a:r>
              <a:rPr lang="es-ES_tradnl" dirty="0" smtClean="0"/>
              <a:t>.</a:t>
            </a:r>
          </a:p>
          <a:p>
            <a:pPr lvl="1"/>
            <a:endParaRPr lang="es-ES_tradnl" dirty="0" smtClean="0"/>
          </a:p>
          <a:p>
            <a:pPr lvl="1"/>
            <a:r>
              <a:rPr lang="es-ES_tradnl" dirty="0" smtClean="0"/>
              <a:t>In </a:t>
            </a:r>
            <a:r>
              <a:rPr lang="es-ES_tradnl" dirty="0" err="1" smtClean="0"/>
              <a:t>the</a:t>
            </a:r>
            <a:r>
              <a:rPr lang="es-ES_tradnl" dirty="0" smtClean="0"/>
              <a:t> case </a:t>
            </a:r>
            <a:r>
              <a:rPr lang="es-ES_tradnl" dirty="0" err="1" smtClean="0"/>
              <a:t>other</a:t>
            </a:r>
            <a:r>
              <a:rPr lang="es-ES_tradnl" dirty="0" smtClean="0"/>
              <a:t> </a:t>
            </a:r>
            <a:r>
              <a:rPr lang="es-ES_tradnl" dirty="0" err="1" smtClean="0"/>
              <a:t>spending</a:t>
            </a:r>
            <a:r>
              <a:rPr lang="es-ES_tradnl" dirty="0" smtClean="0"/>
              <a:t> (</a:t>
            </a:r>
            <a:r>
              <a:rPr lang="es-ES_tradnl" dirty="0" err="1" smtClean="0"/>
              <a:t>books</a:t>
            </a:r>
            <a:r>
              <a:rPr lang="es-ES_tradnl" dirty="0" smtClean="0"/>
              <a:t>, </a:t>
            </a:r>
            <a:r>
              <a:rPr lang="es-ES_tradnl" dirty="0" err="1" smtClean="0"/>
              <a:t>courses</a:t>
            </a:r>
            <a:r>
              <a:rPr lang="es-ES_tradnl" dirty="0" smtClean="0"/>
              <a:t> of </a:t>
            </a:r>
            <a:r>
              <a:rPr lang="es-ES_tradnl" dirty="0" err="1" smtClean="0"/>
              <a:t>language</a:t>
            </a:r>
            <a:r>
              <a:rPr lang="es-ES_tradnl" dirty="0" smtClean="0"/>
              <a:t>, </a:t>
            </a:r>
            <a:r>
              <a:rPr lang="es-ES_tradnl" dirty="0" err="1" smtClean="0"/>
              <a:t>computation</a:t>
            </a:r>
            <a:r>
              <a:rPr lang="es-ES_tradnl" dirty="0" smtClean="0"/>
              <a:t>, etc.) </a:t>
            </a:r>
            <a:r>
              <a:rPr lang="es-ES_tradnl" dirty="0" err="1" smtClean="0"/>
              <a:t>we</a:t>
            </a:r>
            <a:r>
              <a:rPr lang="es-ES_tradnl" dirty="0" smtClean="0"/>
              <a:t> use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method</a:t>
            </a:r>
            <a:r>
              <a:rPr lang="es-ES_tradnl" dirty="0" smtClean="0"/>
              <a:t> </a:t>
            </a:r>
            <a:r>
              <a:rPr lang="es-ES_tradnl" dirty="0" err="1" smtClean="0"/>
              <a:t>proposed</a:t>
            </a:r>
            <a:r>
              <a:rPr lang="es-ES_tradnl" dirty="0" smtClean="0"/>
              <a:t> </a:t>
            </a:r>
            <a:r>
              <a:rPr lang="es-ES_tradnl" dirty="0" err="1" smtClean="0"/>
              <a:t>by</a:t>
            </a:r>
            <a:r>
              <a:rPr lang="es-ES_tradnl" dirty="0" smtClean="0"/>
              <a:t> NTA</a:t>
            </a:r>
          </a:p>
          <a:p>
            <a:pPr lvl="1"/>
            <a:endParaRPr lang="es-ES_tradnl" dirty="0" smtClean="0"/>
          </a:p>
          <a:p>
            <a:r>
              <a:rPr lang="es-ES_tradnl" sz="2800" dirty="0" err="1" smtClean="0"/>
              <a:t>We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classify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persons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by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age</a:t>
            </a:r>
            <a:r>
              <a:rPr lang="es-ES_tradnl" sz="2800" dirty="0" smtClean="0"/>
              <a:t> and sex in </a:t>
            </a:r>
            <a:r>
              <a:rPr lang="es-ES_tradnl" sz="2800" dirty="0" err="1" smtClean="0"/>
              <a:t>order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calculate</a:t>
            </a:r>
            <a:r>
              <a:rPr lang="es-ES_tradnl" sz="2800" dirty="0" smtClean="0"/>
              <a:t> mean and </a:t>
            </a:r>
            <a:r>
              <a:rPr lang="es-ES_tradnl" sz="2800" dirty="0" err="1" smtClean="0"/>
              <a:t>smooth</a:t>
            </a:r>
            <a:r>
              <a:rPr lang="es-ES_tradnl" sz="2800" dirty="0" smtClean="0"/>
              <a:t> mean </a:t>
            </a:r>
            <a:r>
              <a:rPr lang="es-ES_tradnl" sz="2800" dirty="0" err="1" smtClean="0"/>
              <a:t>values</a:t>
            </a:r>
            <a:endParaRPr lang="es-ES_tradnl" sz="2800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5740400" cy="628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5286380" y="357166"/>
            <a:ext cx="342902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difference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 </a:t>
            </a:r>
            <a:r>
              <a:rPr lang="es-ES_tradnl" dirty="0" err="1" smtClean="0"/>
              <a:t>due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spending</a:t>
            </a:r>
            <a:r>
              <a:rPr lang="es-ES_tradnl" dirty="0" smtClean="0"/>
              <a:t> </a:t>
            </a:r>
            <a:r>
              <a:rPr lang="es-ES_tradnl" dirty="0" err="1" smtClean="0"/>
              <a:t>not</a:t>
            </a:r>
            <a:r>
              <a:rPr lang="es-ES_tradnl" dirty="0" smtClean="0"/>
              <a:t> </a:t>
            </a:r>
            <a:r>
              <a:rPr lang="es-ES_tradnl" dirty="0" err="1" smtClean="0"/>
              <a:t>related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attendance</a:t>
            </a:r>
            <a:r>
              <a:rPr lang="es-ES_tradnl" dirty="0" smtClean="0"/>
              <a:t> (</a:t>
            </a:r>
            <a:r>
              <a:rPr lang="es-ES_tradnl" dirty="0" err="1" smtClean="0"/>
              <a:t>apparently</a:t>
            </a:r>
            <a:r>
              <a:rPr lang="es-ES_tradnl" dirty="0" smtClean="0"/>
              <a:t>, </a:t>
            </a:r>
            <a:r>
              <a:rPr lang="es-ES_tradnl" dirty="0" err="1" smtClean="0"/>
              <a:t>to</a:t>
            </a:r>
            <a:r>
              <a:rPr lang="es-ES_tradnl" dirty="0" smtClean="0"/>
              <a:t> “enseñanza no curricular” -</a:t>
            </a:r>
            <a:r>
              <a:rPr lang="es-ES_tradnl" dirty="0" err="1" smtClean="0"/>
              <a:t>language</a:t>
            </a:r>
            <a:r>
              <a:rPr lang="es-ES_tradnl" dirty="0" smtClean="0"/>
              <a:t>, </a:t>
            </a:r>
            <a:r>
              <a:rPr lang="es-ES_tradnl" dirty="0" err="1" smtClean="0"/>
              <a:t>computation</a:t>
            </a:r>
            <a:r>
              <a:rPr lang="es-ES_tradnl" dirty="0" smtClean="0"/>
              <a:t>, </a:t>
            </a:r>
            <a:r>
              <a:rPr lang="es-ES_tradnl" dirty="0" err="1" smtClean="0"/>
              <a:t>special</a:t>
            </a:r>
            <a:r>
              <a:rPr lang="es-ES_tradnl" dirty="0" smtClean="0"/>
              <a:t> </a:t>
            </a:r>
            <a:r>
              <a:rPr lang="es-ES_tradnl" dirty="0" err="1" smtClean="0"/>
              <a:t>teachers</a:t>
            </a:r>
            <a:r>
              <a:rPr lang="es-ES_tradnl" dirty="0" smtClean="0"/>
              <a:t>, etc.-)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smtClean="0"/>
              <a:t>¿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it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method</a:t>
            </a:r>
            <a:r>
              <a:rPr lang="es-ES_tradnl" dirty="0" smtClean="0"/>
              <a:t>? ¿</a:t>
            </a:r>
            <a:r>
              <a:rPr lang="es-ES_tradnl" dirty="0" err="1" smtClean="0"/>
              <a:t>Should</a:t>
            </a:r>
            <a:r>
              <a:rPr lang="es-ES_tradnl" dirty="0" smtClean="0"/>
              <a:t>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take</a:t>
            </a:r>
            <a:r>
              <a:rPr lang="es-ES_tradnl" dirty="0" smtClean="0"/>
              <a:t> </a:t>
            </a:r>
            <a:r>
              <a:rPr lang="es-ES_tradnl" dirty="0" err="1" smtClean="0"/>
              <a:t>into</a:t>
            </a:r>
            <a:r>
              <a:rPr lang="es-ES_tradnl" dirty="0" smtClean="0"/>
              <a:t> </a:t>
            </a:r>
            <a:r>
              <a:rPr lang="es-ES_tradnl" dirty="0" err="1" smtClean="0"/>
              <a:t>account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sex-</a:t>
            </a:r>
            <a:r>
              <a:rPr lang="es-ES_tradnl" dirty="0" err="1" smtClean="0"/>
              <a:t>composition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hh</a:t>
            </a:r>
            <a:r>
              <a:rPr lang="es-ES_tradnl" dirty="0" smtClean="0"/>
              <a:t> </a:t>
            </a:r>
            <a:r>
              <a:rPr lang="es-ES_tradnl" dirty="0" err="1" smtClean="0"/>
              <a:t>when</a:t>
            </a:r>
            <a:r>
              <a:rPr lang="es-ES_tradnl" dirty="0" smtClean="0"/>
              <a:t>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have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assign</a:t>
            </a:r>
            <a:r>
              <a:rPr lang="es-ES_tradnl" dirty="0" smtClean="0"/>
              <a:t> </a:t>
            </a:r>
            <a:r>
              <a:rPr lang="es-ES_tradnl" dirty="0" err="1" smtClean="0"/>
              <a:t>spending</a:t>
            </a:r>
            <a:r>
              <a:rPr lang="es-ES_tradnl" dirty="0" smtClean="0"/>
              <a:t> </a:t>
            </a:r>
            <a:r>
              <a:rPr lang="es-ES_tradnl" dirty="0" err="1" smtClean="0"/>
              <a:t>informed</a:t>
            </a:r>
            <a:r>
              <a:rPr lang="es-ES_tradnl" dirty="0" smtClean="0"/>
              <a:t> at </a:t>
            </a:r>
            <a:r>
              <a:rPr lang="es-ES_tradnl" dirty="0" err="1" smtClean="0"/>
              <a:t>hh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r>
              <a:rPr lang="es-ES_tradnl" dirty="0" smtClean="0"/>
              <a:t>? 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err="1" smtClean="0"/>
              <a:t>But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if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the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information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is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given</a:t>
            </a:r>
            <a:r>
              <a:rPr lang="es-ES_tradnl" sz="3200" b="1" dirty="0" smtClean="0"/>
              <a:t> at </a:t>
            </a:r>
            <a:r>
              <a:rPr lang="es-ES_tradnl" sz="3200" b="1" dirty="0" err="1" smtClean="0"/>
              <a:t>household-level</a:t>
            </a:r>
            <a:r>
              <a:rPr lang="es-ES_tradnl" sz="3200" b="1" dirty="0" smtClean="0"/>
              <a:t> …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es-ES_tradnl" sz="2400" dirty="0" err="1" smtClean="0"/>
              <a:t>This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case of </a:t>
            </a:r>
            <a:r>
              <a:rPr lang="es-ES_tradnl" sz="2400" dirty="0" err="1" smtClean="0"/>
              <a:t>most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private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consumption</a:t>
            </a:r>
            <a:r>
              <a:rPr lang="es-ES_tradnl" sz="2400" dirty="0" smtClean="0"/>
              <a:t> and </a:t>
            </a:r>
            <a:r>
              <a:rPr lang="es-ES_tradnl" sz="2400" dirty="0" err="1" smtClean="0"/>
              <a:t>indirect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taxes</a:t>
            </a:r>
            <a:endParaRPr lang="es-ES_tradnl" sz="2400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err="1" smtClean="0"/>
              <a:t>But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if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the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information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is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given</a:t>
            </a:r>
            <a:r>
              <a:rPr lang="es-ES_tradnl" sz="3200" b="1" dirty="0" smtClean="0"/>
              <a:t> at </a:t>
            </a:r>
            <a:r>
              <a:rPr lang="es-ES_tradnl" sz="3200" b="1" dirty="0" err="1" smtClean="0"/>
              <a:t>household-level</a:t>
            </a:r>
            <a:r>
              <a:rPr lang="es-ES_tradnl" sz="3200" b="1" dirty="0" smtClean="0"/>
              <a:t> …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 lnSpcReduction="10000"/>
          </a:bodyPr>
          <a:lstStyle/>
          <a:p>
            <a:r>
              <a:rPr lang="es-ES_tradnl" sz="2800" b="1" dirty="0" err="1" smtClean="0"/>
              <a:t>Private</a:t>
            </a:r>
            <a:r>
              <a:rPr lang="es-ES_tradnl" sz="2800" b="1" dirty="0" smtClean="0"/>
              <a:t> </a:t>
            </a:r>
            <a:r>
              <a:rPr lang="es-ES_tradnl" sz="2800" b="1" dirty="0" err="1" smtClean="0"/>
              <a:t>health</a:t>
            </a:r>
            <a:r>
              <a:rPr lang="es-ES_tradnl" sz="2800" dirty="0" smtClean="0"/>
              <a:t>: </a:t>
            </a:r>
            <a:r>
              <a:rPr lang="es-ES_tradnl" sz="2800" dirty="0" err="1" smtClean="0"/>
              <a:t>we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follow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exactly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same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procedure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than</a:t>
            </a:r>
            <a:r>
              <a:rPr lang="es-ES_tradnl" sz="2800" dirty="0" smtClean="0"/>
              <a:t> in NTA:</a:t>
            </a:r>
          </a:p>
          <a:p>
            <a:endParaRPr lang="es-ES_tradnl" sz="2800" dirty="0" smtClean="0"/>
          </a:p>
          <a:p>
            <a:pPr lvl="1"/>
            <a:r>
              <a:rPr lang="es-ES_tradnl" dirty="0" smtClean="0"/>
              <a:t>In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survey</a:t>
            </a:r>
            <a:r>
              <a:rPr lang="es-ES_tradnl" dirty="0" smtClean="0"/>
              <a:t>,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identify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persons</a:t>
            </a:r>
            <a:r>
              <a:rPr lang="es-ES_tradnl" dirty="0" smtClean="0"/>
              <a:t> </a:t>
            </a:r>
            <a:r>
              <a:rPr lang="es-ES_tradnl" dirty="0" err="1" smtClean="0"/>
              <a:t>who</a:t>
            </a:r>
            <a:r>
              <a:rPr lang="es-ES_tradnl" dirty="0" smtClean="0"/>
              <a:t> </a:t>
            </a:r>
            <a:r>
              <a:rPr lang="es-ES_tradnl" dirty="0" err="1" smtClean="0"/>
              <a:t>were</a:t>
            </a:r>
            <a:r>
              <a:rPr lang="es-ES_tradnl" dirty="0" smtClean="0"/>
              <a:t> </a:t>
            </a:r>
            <a:r>
              <a:rPr lang="es-ES_tradnl" dirty="0" err="1" smtClean="0"/>
              <a:t>ill</a:t>
            </a:r>
            <a:r>
              <a:rPr lang="es-ES_tradnl" dirty="0" smtClean="0"/>
              <a:t>.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assign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each</a:t>
            </a:r>
            <a:r>
              <a:rPr lang="es-ES_tradnl" dirty="0" smtClean="0"/>
              <a:t> </a:t>
            </a:r>
            <a:r>
              <a:rPr lang="es-ES_tradnl" dirty="0" err="1" smtClean="0"/>
              <a:t>one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amount</a:t>
            </a:r>
            <a:r>
              <a:rPr lang="es-ES_tradnl" dirty="0" smtClean="0"/>
              <a:t> of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spending</a:t>
            </a:r>
            <a:r>
              <a:rPr lang="es-ES_tradnl" dirty="0" smtClean="0"/>
              <a:t> </a:t>
            </a:r>
            <a:r>
              <a:rPr lang="es-ES_tradnl" dirty="0" err="1" smtClean="0"/>
              <a:t>related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be</a:t>
            </a:r>
            <a:r>
              <a:rPr lang="es-ES_tradnl" dirty="0" smtClean="0"/>
              <a:t> </a:t>
            </a:r>
            <a:r>
              <a:rPr lang="es-ES_tradnl" dirty="0" err="1" smtClean="0"/>
              <a:t>ill</a:t>
            </a:r>
            <a:r>
              <a:rPr lang="es-ES_tradnl" dirty="0" smtClean="0"/>
              <a:t>.</a:t>
            </a:r>
          </a:p>
          <a:p>
            <a:pPr lvl="1"/>
            <a:endParaRPr lang="es-ES_tradnl" dirty="0" smtClean="0"/>
          </a:p>
          <a:p>
            <a:pPr lvl="1"/>
            <a:r>
              <a:rPr lang="es-ES_tradnl" dirty="0" smtClean="0"/>
              <a:t>In </a:t>
            </a:r>
            <a:r>
              <a:rPr lang="es-ES_tradnl" dirty="0" err="1" smtClean="0"/>
              <a:t>the</a:t>
            </a:r>
            <a:r>
              <a:rPr lang="es-ES_tradnl" dirty="0" smtClean="0"/>
              <a:t> case </a:t>
            </a:r>
            <a:r>
              <a:rPr lang="es-ES_tradnl" dirty="0" err="1" smtClean="0"/>
              <a:t>other</a:t>
            </a:r>
            <a:r>
              <a:rPr lang="es-ES_tradnl" dirty="0" smtClean="0"/>
              <a:t> </a:t>
            </a:r>
            <a:r>
              <a:rPr lang="es-ES_tradnl" dirty="0" err="1" smtClean="0"/>
              <a:t>spending</a:t>
            </a:r>
            <a:r>
              <a:rPr lang="es-ES_tradnl" dirty="0" smtClean="0"/>
              <a:t> </a:t>
            </a:r>
            <a:r>
              <a:rPr lang="es-ES_tradnl" dirty="0" err="1" smtClean="0"/>
              <a:t>we</a:t>
            </a:r>
            <a:r>
              <a:rPr lang="es-ES_tradnl" dirty="0" smtClean="0"/>
              <a:t> use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method</a:t>
            </a:r>
            <a:r>
              <a:rPr lang="es-ES_tradnl" dirty="0" smtClean="0"/>
              <a:t> </a:t>
            </a:r>
            <a:r>
              <a:rPr lang="es-ES_tradnl" dirty="0" err="1" smtClean="0"/>
              <a:t>proposed</a:t>
            </a:r>
            <a:r>
              <a:rPr lang="es-ES_tradnl" dirty="0" smtClean="0"/>
              <a:t> </a:t>
            </a:r>
            <a:r>
              <a:rPr lang="es-ES_tradnl" dirty="0" err="1" smtClean="0"/>
              <a:t>by</a:t>
            </a:r>
            <a:r>
              <a:rPr lang="es-ES_tradnl" dirty="0" smtClean="0"/>
              <a:t> NTA</a:t>
            </a:r>
          </a:p>
          <a:p>
            <a:pPr lvl="1"/>
            <a:endParaRPr lang="es-ES_tradnl" dirty="0" smtClean="0"/>
          </a:p>
          <a:p>
            <a:r>
              <a:rPr lang="es-ES_tradnl" sz="2800" dirty="0" err="1" smtClean="0"/>
              <a:t>We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classify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persons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by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age</a:t>
            </a:r>
            <a:r>
              <a:rPr lang="es-ES_tradnl" sz="2800" dirty="0" smtClean="0"/>
              <a:t> and sex in </a:t>
            </a:r>
            <a:r>
              <a:rPr lang="es-ES_tradnl" sz="2800" dirty="0" err="1" smtClean="0"/>
              <a:t>order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calculate</a:t>
            </a:r>
            <a:r>
              <a:rPr lang="es-ES_tradnl" sz="2800" dirty="0" smtClean="0"/>
              <a:t> mean and </a:t>
            </a:r>
            <a:r>
              <a:rPr lang="es-ES_tradnl" sz="2800" dirty="0" err="1" smtClean="0"/>
              <a:t>smooth</a:t>
            </a:r>
            <a:r>
              <a:rPr lang="es-ES_tradnl" sz="2800" dirty="0" smtClean="0"/>
              <a:t> mean </a:t>
            </a:r>
            <a:r>
              <a:rPr lang="es-ES_tradnl" sz="2800" dirty="0" err="1" smtClean="0"/>
              <a:t>values</a:t>
            </a:r>
            <a:endParaRPr lang="es-ES_tradnl" sz="2800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357166"/>
            <a:ext cx="5740400" cy="609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6429388" y="500042"/>
            <a:ext cx="23574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We</a:t>
            </a:r>
            <a:r>
              <a:rPr lang="es-ES_tradnl" dirty="0" smtClean="0"/>
              <a:t> do </a:t>
            </a:r>
            <a:r>
              <a:rPr lang="es-ES_tradnl" dirty="0" err="1" smtClean="0"/>
              <a:t>not</a:t>
            </a:r>
            <a:r>
              <a:rPr lang="es-ES_tradnl" dirty="0" smtClean="0"/>
              <a:t> </a:t>
            </a:r>
            <a:r>
              <a:rPr lang="es-ES_tradnl" dirty="0" err="1" smtClean="0"/>
              <a:t>know</a:t>
            </a:r>
            <a:r>
              <a:rPr lang="es-ES_tradnl" dirty="0" smtClean="0"/>
              <a:t> </a:t>
            </a:r>
            <a:r>
              <a:rPr lang="es-ES_tradnl" dirty="0" err="1" smtClean="0"/>
              <a:t>which</a:t>
            </a:r>
            <a:r>
              <a:rPr lang="es-ES_tradnl" dirty="0" smtClean="0"/>
              <a:t> </a:t>
            </a:r>
            <a:r>
              <a:rPr lang="es-ES_tradnl" dirty="0" err="1" smtClean="0"/>
              <a:t>components</a:t>
            </a:r>
            <a:r>
              <a:rPr lang="es-ES_tradnl" dirty="0" smtClean="0"/>
              <a:t> </a:t>
            </a:r>
            <a:r>
              <a:rPr lang="es-ES_tradnl" dirty="0" err="1" smtClean="0"/>
              <a:t>explain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increasing</a:t>
            </a:r>
            <a:r>
              <a:rPr lang="es-ES_tradnl" dirty="0" smtClean="0"/>
              <a:t> gap</a:t>
            </a:r>
          </a:p>
          <a:p>
            <a:endParaRPr lang="es-ES_tradnl" dirty="0" smtClean="0"/>
          </a:p>
          <a:p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should</a:t>
            </a:r>
            <a:r>
              <a:rPr lang="es-ES_tradnl" dirty="0" smtClean="0"/>
              <a:t> explore </a:t>
            </a:r>
            <a:r>
              <a:rPr lang="es-ES_tradnl" dirty="0" err="1" smtClean="0"/>
              <a:t>if</a:t>
            </a:r>
            <a:r>
              <a:rPr lang="es-ES_tradnl" dirty="0" smtClean="0"/>
              <a:t> </a:t>
            </a:r>
            <a:r>
              <a:rPr lang="es-ES_tradnl" dirty="0" err="1" smtClean="0"/>
              <a:t>it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due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a </a:t>
            </a:r>
            <a:r>
              <a:rPr lang="es-ES_tradnl" dirty="0" err="1" smtClean="0"/>
              <a:t>component</a:t>
            </a:r>
            <a:r>
              <a:rPr lang="es-ES_tradnl" dirty="0" smtClean="0"/>
              <a:t> </a:t>
            </a:r>
            <a:r>
              <a:rPr lang="es-ES_tradnl" dirty="0" err="1" smtClean="0"/>
              <a:t>assigned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an</a:t>
            </a:r>
            <a:r>
              <a:rPr lang="es-ES_tradnl" dirty="0" smtClean="0"/>
              <a:t> individual </a:t>
            </a:r>
            <a:r>
              <a:rPr lang="es-ES_tradnl" dirty="0" err="1" smtClean="0"/>
              <a:t>through</a:t>
            </a:r>
            <a:r>
              <a:rPr lang="es-ES_tradnl" dirty="0" smtClean="0"/>
              <a:t> </a:t>
            </a:r>
            <a:r>
              <a:rPr lang="es-ES_tradnl" dirty="0" err="1" smtClean="0"/>
              <a:t>an</a:t>
            </a:r>
            <a:r>
              <a:rPr lang="es-ES_tradnl" dirty="0" smtClean="0"/>
              <a:t> </a:t>
            </a:r>
            <a:r>
              <a:rPr lang="es-ES_tradnl" dirty="0" err="1" smtClean="0"/>
              <a:t>indirect</a:t>
            </a:r>
            <a:r>
              <a:rPr lang="es-ES_tradnl" dirty="0" smtClean="0"/>
              <a:t> </a:t>
            </a:r>
            <a:r>
              <a:rPr lang="es-ES_tradnl" dirty="0" err="1" smtClean="0"/>
              <a:t>method</a:t>
            </a:r>
            <a:r>
              <a:rPr lang="es-ES_tradnl" dirty="0" smtClean="0"/>
              <a:t> (</a:t>
            </a:r>
            <a:r>
              <a:rPr lang="es-ES_tradnl" dirty="0" err="1" smtClean="0"/>
              <a:t>not</a:t>
            </a:r>
            <a:r>
              <a:rPr lang="es-ES_tradnl" dirty="0" smtClean="0"/>
              <a:t> </a:t>
            </a:r>
            <a:r>
              <a:rPr lang="es-ES_tradnl" dirty="0" err="1" smtClean="0"/>
              <a:t>an</a:t>
            </a:r>
            <a:r>
              <a:rPr lang="es-ES_tradnl" dirty="0" smtClean="0"/>
              <a:t> </a:t>
            </a:r>
            <a:r>
              <a:rPr lang="es-ES_tradnl" dirty="0" err="1" smtClean="0"/>
              <a:t>ill-related</a:t>
            </a:r>
            <a:r>
              <a:rPr lang="es-ES_tradnl" dirty="0" smtClean="0"/>
              <a:t> </a:t>
            </a:r>
            <a:r>
              <a:rPr lang="es-ES_tradnl" dirty="0" err="1" smtClean="0"/>
              <a:t>component</a:t>
            </a:r>
            <a:r>
              <a:rPr lang="es-ES_tradnl" dirty="0" smtClean="0"/>
              <a:t>)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err="1" smtClean="0"/>
              <a:t>But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if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the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information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is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given</a:t>
            </a:r>
            <a:r>
              <a:rPr lang="es-ES_tradnl" sz="3200" b="1" dirty="0" smtClean="0"/>
              <a:t> at </a:t>
            </a:r>
            <a:r>
              <a:rPr lang="es-ES_tradnl" sz="3200" b="1" dirty="0" err="1" smtClean="0"/>
              <a:t>household-level</a:t>
            </a:r>
            <a:r>
              <a:rPr lang="es-ES_tradnl" sz="3200" b="1" dirty="0" smtClean="0"/>
              <a:t> …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lnSpcReduction="10000"/>
          </a:bodyPr>
          <a:lstStyle/>
          <a:p>
            <a:r>
              <a:rPr lang="es-ES_tradnl" sz="2800" b="1" dirty="0" err="1" smtClean="0"/>
              <a:t>Rest</a:t>
            </a:r>
            <a:r>
              <a:rPr lang="es-ES_tradnl" sz="2800" b="1" dirty="0" smtClean="0"/>
              <a:t> of </a:t>
            </a:r>
            <a:r>
              <a:rPr lang="es-ES_tradnl" sz="2800" b="1" dirty="0" err="1" smtClean="0"/>
              <a:t>private</a:t>
            </a:r>
            <a:r>
              <a:rPr lang="es-ES_tradnl" sz="2800" b="1" dirty="0" smtClean="0"/>
              <a:t> </a:t>
            </a:r>
            <a:r>
              <a:rPr lang="es-ES_tradnl" sz="2800" b="1" dirty="0" err="1" smtClean="0"/>
              <a:t>consumption</a:t>
            </a:r>
            <a:r>
              <a:rPr lang="es-ES_tradnl" sz="2800" dirty="0" smtClean="0"/>
              <a:t>: </a:t>
            </a:r>
            <a:r>
              <a:rPr lang="es-ES_tradnl" sz="2800" dirty="0" err="1" smtClean="0"/>
              <a:t>we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follow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exactly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same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procedure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than</a:t>
            </a:r>
            <a:r>
              <a:rPr lang="es-ES_tradnl" sz="2800" dirty="0" smtClean="0"/>
              <a:t> in NTA:</a:t>
            </a:r>
          </a:p>
          <a:p>
            <a:endParaRPr lang="es-ES_tradnl" sz="2800" dirty="0" smtClean="0"/>
          </a:p>
          <a:p>
            <a:pPr lvl="1"/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used</a:t>
            </a:r>
            <a:r>
              <a:rPr lang="es-ES_tradnl" dirty="0" smtClean="0"/>
              <a:t> </a:t>
            </a:r>
            <a:r>
              <a:rPr lang="es-ES_tradnl" dirty="0" err="1" smtClean="0"/>
              <a:t>an</a:t>
            </a:r>
            <a:r>
              <a:rPr lang="es-ES_tradnl" dirty="0" smtClean="0"/>
              <a:t> </a:t>
            </a:r>
            <a:r>
              <a:rPr lang="es-ES_tradnl" dirty="0" err="1" smtClean="0"/>
              <a:t>equivalence</a:t>
            </a:r>
            <a:r>
              <a:rPr lang="es-ES_tradnl" dirty="0" smtClean="0"/>
              <a:t> </a:t>
            </a:r>
            <a:r>
              <a:rPr lang="es-ES_tradnl" dirty="0" err="1" smtClean="0"/>
              <a:t>scale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calculate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rest</a:t>
            </a:r>
            <a:r>
              <a:rPr lang="es-ES_tradnl" dirty="0" smtClean="0"/>
              <a:t> of </a:t>
            </a:r>
            <a:r>
              <a:rPr lang="es-ES_tradnl" dirty="0" err="1" smtClean="0"/>
              <a:t>private</a:t>
            </a:r>
            <a:r>
              <a:rPr lang="es-ES_tradnl" dirty="0" smtClean="0"/>
              <a:t> </a:t>
            </a:r>
            <a:r>
              <a:rPr lang="es-ES_tradnl" dirty="0" err="1" smtClean="0"/>
              <a:t>consumption</a:t>
            </a:r>
            <a:r>
              <a:rPr lang="es-ES_tradnl" dirty="0" smtClean="0"/>
              <a:t> per </a:t>
            </a:r>
            <a:r>
              <a:rPr lang="es-ES_tradnl" dirty="0" err="1" smtClean="0"/>
              <a:t>hh</a:t>
            </a:r>
            <a:r>
              <a:rPr lang="es-ES_tradnl" dirty="0" smtClean="0"/>
              <a:t> </a:t>
            </a:r>
            <a:r>
              <a:rPr lang="es-ES_tradnl" dirty="0" err="1" smtClean="0"/>
              <a:t>member</a:t>
            </a:r>
            <a:endParaRPr lang="es-ES_tradnl" dirty="0" smtClean="0"/>
          </a:p>
          <a:p>
            <a:pPr lvl="1"/>
            <a:endParaRPr lang="es-ES_tradnl" dirty="0" smtClean="0"/>
          </a:p>
          <a:p>
            <a:pPr lvl="1"/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assigned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each</a:t>
            </a:r>
            <a:r>
              <a:rPr lang="es-ES_tradnl" dirty="0" smtClean="0"/>
              <a:t> individual of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hh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same</a:t>
            </a:r>
            <a:r>
              <a:rPr lang="es-ES_tradnl" dirty="0" smtClean="0"/>
              <a:t> </a:t>
            </a:r>
            <a:r>
              <a:rPr lang="es-ES_tradnl" dirty="0" err="1" smtClean="0"/>
              <a:t>amount</a:t>
            </a:r>
            <a:endParaRPr lang="es-ES_tradnl" dirty="0" smtClean="0"/>
          </a:p>
          <a:p>
            <a:pPr lvl="1"/>
            <a:endParaRPr lang="es-ES_tradnl" dirty="0" smtClean="0"/>
          </a:p>
          <a:p>
            <a:r>
              <a:rPr lang="es-ES_tradnl" sz="2800" dirty="0" err="1" smtClean="0"/>
              <a:t>We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classify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persons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by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age</a:t>
            </a:r>
            <a:r>
              <a:rPr lang="es-ES_tradnl" sz="2800" dirty="0" smtClean="0"/>
              <a:t> and sex in </a:t>
            </a:r>
            <a:r>
              <a:rPr lang="es-ES_tradnl" sz="2800" dirty="0" err="1" smtClean="0"/>
              <a:t>order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to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calculate</a:t>
            </a:r>
            <a:r>
              <a:rPr lang="es-ES_tradnl" sz="2800" dirty="0" smtClean="0"/>
              <a:t> mean and </a:t>
            </a:r>
            <a:r>
              <a:rPr lang="es-ES_tradnl" sz="2800" dirty="0" err="1" smtClean="0"/>
              <a:t>smooth</a:t>
            </a:r>
            <a:r>
              <a:rPr lang="es-ES_tradnl" sz="2800" dirty="0" smtClean="0"/>
              <a:t> mean </a:t>
            </a:r>
            <a:r>
              <a:rPr lang="es-ES_tradnl" sz="2800" dirty="0" err="1" smtClean="0"/>
              <a:t>values</a:t>
            </a:r>
            <a:endParaRPr lang="es-ES_tradnl" sz="2800" dirty="0" smtClean="0"/>
          </a:p>
          <a:p>
            <a:endParaRPr lang="es-ES_tradnl" sz="2800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14290"/>
            <a:ext cx="5740400" cy="609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1800" y="195263"/>
            <a:ext cx="5740400" cy="646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r>
              <a:rPr lang="en-US" sz="2600" dirty="0" smtClean="0"/>
              <a:t>In Uruguay we are doing NTA by SES</a:t>
            </a:r>
          </a:p>
          <a:p>
            <a:endParaRPr lang="en-US" sz="2600" dirty="0" smtClean="0"/>
          </a:p>
          <a:p>
            <a:r>
              <a:rPr lang="en-US" sz="2600" dirty="0" smtClean="0"/>
              <a:t>We have estimations of labor income, consumption, LCD and public transfers</a:t>
            </a:r>
          </a:p>
          <a:p>
            <a:endParaRPr lang="en-US" sz="2600" dirty="0" smtClean="0"/>
          </a:p>
          <a:p>
            <a:r>
              <a:rPr lang="en-US" sz="2600" dirty="0" smtClean="0"/>
              <a:t>We have preliminary estimations of RA and private transfers</a:t>
            </a:r>
          </a:p>
          <a:p>
            <a:endParaRPr lang="en-US" sz="2600" dirty="0" smtClean="0"/>
          </a:p>
          <a:p>
            <a:r>
              <a:rPr lang="en-US" sz="2600" dirty="0" smtClean="0"/>
              <a:t>We recently began to think of doing estimations by gender </a:t>
            </a:r>
          </a:p>
          <a:p>
            <a:endParaRPr lang="es-ES_tradnl" sz="2600" dirty="0" smtClean="0"/>
          </a:p>
          <a:p>
            <a:r>
              <a:rPr lang="es-ES_tradnl" sz="2600" dirty="0" err="1" smtClean="0"/>
              <a:t>We</a:t>
            </a:r>
            <a:r>
              <a:rPr lang="es-ES_tradnl" sz="2600" dirty="0" smtClean="0"/>
              <a:t> </a:t>
            </a:r>
            <a:r>
              <a:rPr lang="es-ES_tradnl" sz="2600" dirty="0" err="1" smtClean="0"/>
              <a:t>have</a:t>
            </a:r>
            <a:r>
              <a:rPr lang="es-ES_tradnl" sz="2600" dirty="0" smtClean="0"/>
              <a:t> </a:t>
            </a:r>
            <a:r>
              <a:rPr lang="es-ES_tradnl" sz="2600" dirty="0" err="1" smtClean="0"/>
              <a:t>not</a:t>
            </a:r>
            <a:r>
              <a:rPr lang="es-ES_tradnl" sz="2600" dirty="0" smtClean="0"/>
              <a:t> </a:t>
            </a:r>
            <a:r>
              <a:rPr lang="es-ES_tradnl" sz="2600" dirty="0" err="1" smtClean="0"/>
              <a:t>worked</a:t>
            </a:r>
            <a:r>
              <a:rPr lang="es-ES_tradnl" sz="2600" dirty="0" smtClean="0"/>
              <a:t> </a:t>
            </a:r>
            <a:r>
              <a:rPr lang="es-ES_tradnl" sz="2600" dirty="0" err="1" smtClean="0"/>
              <a:t>on</a:t>
            </a:r>
            <a:r>
              <a:rPr lang="es-ES_tradnl" sz="2600" dirty="0" smtClean="0"/>
              <a:t> </a:t>
            </a:r>
            <a:r>
              <a:rPr lang="es-ES_tradnl" sz="2600" dirty="0" err="1" smtClean="0"/>
              <a:t>unpaid</a:t>
            </a:r>
            <a:r>
              <a:rPr lang="es-ES_tradnl" sz="2600" dirty="0" smtClean="0"/>
              <a:t> </a:t>
            </a:r>
            <a:r>
              <a:rPr lang="es-ES_tradnl" sz="2600" dirty="0" err="1" smtClean="0"/>
              <a:t>activities</a:t>
            </a:r>
            <a:endParaRPr lang="en-US" sz="2600" dirty="0" smtClean="0"/>
          </a:p>
          <a:p>
            <a:endParaRPr lang="en-US" sz="2600" dirty="0" smtClean="0"/>
          </a:p>
          <a:p>
            <a:endParaRPr lang="es-ES_tradnl" sz="2600" dirty="0" smtClean="0"/>
          </a:p>
          <a:p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1800" y="103188"/>
            <a:ext cx="5740400" cy="665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err="1" smtClean="0"/>
              <a:t>Some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questions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like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know</a:t>
            </a:r>
            <a:r>
              <a:rPr lang="es-ES_tradnl" sz="2400" dirty="0" smtClean="0"/>
              <a:t> more </a:t>
            </a:r>
            <a:r>
              <a:rPr lang="es-ES_tradnl" sz="2400" dirty="0" err="1" smtClean="0"/>
              <a:t>about</a:t>
            </a:r>
            <a:r>
              <a:rPr lang="es-ES_tradnl" sz="2400" dirty="0" smtClean="0"/>
              <a:t> 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 </a:t>
            </a:r>
            <a:r>
              <a:rPr lang="es-ES_tradnl" sz="2400" dirty="0" err="1" smtClean="0"/>
              <a:t>gender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difference</a:t>
            </a:r>
            <a:r>
              <a:rPr lang="es-ES_tradnl" sz="2400" dirty="0" smtClean="0"/>
              <a:t> </a:t>
            </a:r>
            <a:r>
              <a:rPr lang="es-ES_tradnl" sz="2400" dirty="0" smtClean="0"/>
              <a:t>in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private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health</a:t>
            </a:r>
            <a:r>
              <a:rPr lang="es-ES_tradnl" sz="2400" dirty="0" smtClean="0"/>
              <a:t> </a:t>
            </a:r>
            <a:r>
              <a:rPr lang="es-ES_tradnl" sz="2400" dirty="0" smtClean="0"/>
              <a:t>and </a:t>
            </a:r>
            <a:r>
              <a:rPr lang="es-ES_tradnl" sz="2400" dirty="0" err="1" smtClean="0"/>
              <a:t>private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education</a:t>
            </a:r>
            <a:r>
              <a:rPr lang="es-ES_tradnl" sz="2400" dirty="0" smtClean="0"/>
              <a:t>. 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Are </a:t>
            </a:r>
            <a:r>
              <a:rPr lang="es-ES_tradnl" sz="2400" dirty="0" err="1" smtClean="0"/>
              <a:t>they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sensitive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method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allocation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spending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informed</a:t>
            </a:r>
            <a:r>
              <a:rPr lang="es-ES_tradnl" sz="2400" dirty="0" smtClean="0"/>
              <a:t> at </a:t>
            </a:r>
            <a:r>
              <a:rPr lang="es-ES_tradnl" sz="2400" dirty="0" err="1" smtClean="0"/>
              <a:t>household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level</a:t>
            </a:r>
            <a:r>
              <a:rPr lang="es-ES_tradnl" sz="2400" dirty="0" smtClean="0"/>
              <a:t>?</a:t>
            </a:r>
          </a:p>
          <a:p>
            <a:endParaRPr lang="es-ES_tradnl" sz="2400" dirty="0" smtClean="0"/>
          </a:p>
          <a:p>
            <a:r>
              <a:rPr lang="es-ES_tradnl" sz="2400" dirty="0" err="1" smtClean="0"/>
              <a:t>If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there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is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gender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difference</a:t>
            </a:r>
            <a:r>
              <a:rPr lang="es-ES_tradnl" sz="2400" dirty="0" smtClean="0"/>
              <a:t> in </a:t>
            </a:r>
            <a:r>
              <a:rPr lang="es-ES_tradnl" sz="2400" dirty="0" err="1" smtClean="0"/>
              <a:t>private</a:t>
            </a:r>
            <a:r>
              <a:rPr lang="es-ES_tradnl" sz="2400" dirty="0" smtClean="0"/>
              <a:t> / </a:t>
            </a:r>
            <a:r>
              <a:rPr lang="es-ES_tradnl" sz="2400" dirty="0" err="1" smtClean="0"/>
              <a:t>health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education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should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we</a:t>
            </a:r>
            <a:r>
              <a:rPr lang="es-ES_tradnl" sz="2400" dirty="0" smtClean="0"/>
              <a:t> use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traditional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method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imputation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rest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private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consumption</a:t>
            </a:r>
            <a:r>
              <a:rPr lang="es-ES_tradnl" sz="2400" dirty="0" smtClean="0"/>
              <a:t>?</a:t>
            </a:r>
          </a:p>
          <a:p>
            <a:endParaRPr lang="es-ES_tradnl" sz="2400" dirty="0" smtClean="0"/>
          </a:p>
          <a:p>
            <a:r>
              <a:rPr lang="es-ES_tradnl" sz="2400" dirty="0" err="1" smtClean="0"/>
              <a:t>Another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challenge</a:t>
            </a:r>
            <a:r>
              <a:rPr lang="es-ES_tradnl" sz="2400" dirty="0" smtClean="0"/>
              <a:t>: </a:t>
            </a:r>
            <a:r>
              <a:rPr lang="es-ES_tradnl" sz="2400" dirty="0" err="1" smtClean="0"/>
              <a:t>private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transfers</a:t>
            </a:r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err="1" smtClean="0"/>
              <a:t>Unpaid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work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/>
          </a:bodyPr>
          <a:lstStyle/>
          <a:p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worked</a:t>
            </a:r>
            <a:r>
              <a:rPr lang="es-ES_tradnl" sz="2400" dirty="0" smtClean="0"/>
              <a:t> </a:t>
            </a:r>
            <a:r>
              <a:rPr lang="es-ES_tradnl" sz="2400" dirty="0" smtClean="0"/>
              <a:t>in </a:t>
            </a:r>
            <a:r>
              <a:rPr lang="es-ES_tradnl" sz="2400" dirty="0" err="1" smtClean="0"/>
              <a:t>this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issue</a:t>
            </a:r>
            <a:r>
              <a:rPr lang="es-ES_tradnl" sz="2400" dirty="0" smtClean="0"/>
              <a:t> in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last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year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smtClean="0"/>
              <a:t>In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past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performed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some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estimations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value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unpaid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activities</a:t>
            </a:r>
            <a:r>
              <a:rPr lang="es-ES_tradnl" sz="2400" dirty="0" smtClean="0"/>
              <a:t> in </a:t>
            </a:r>
            <a:r>
              <a:rPr lang="es-ES_tradnl" sz="2400" dirty="0" err="1" smtClean="0"/>
              <a:t>which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imputed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wage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unpaid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work</a:t>
            </a:r>
            <a:r>
              <a:rPr lang="es-ES_tradnl" sz="2400" dirty="0" smtClean="0"/>
              <a:t>: </a:t>
            </a:r>
          </a:p>
          <a:p>
            <a:pPr lvl="1"/>
            <a:r>
              <a:rPr lang="es-ES_tradnl" sz="2000" dirty="0" err="1" smtClean="0"/>
              <a:t>Results</a:t>
            </a:r>
            <a:r>
              <a:rPr lang="es-ES_tradnl" sz="2000" dirty="0" smtClean="0"/>
              <a:t> quite </a:t>
            </a:r>
            <a:r>
              <a:rPr lang="es-ES_tradnl" sz="2000" dirty="0" err="1" smtClean="0"/>
              <a:t>sensitive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to</a:t>
            </a:r>
            <a:r>
              <a:rPr lang="es-ES_tradnl" sz="2000" dirty="0" smtClean="0"/>
              <a:t> use 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 </a:t>
            </a:r>
            <a:r>
              <a:rPr lang="es-ES_tradnl" sz="2000" dirty="0" err="1" smtClean="0"/>
              <a:t>opportunity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cost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criteria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or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replacement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criteria</a:t>
            </a:r>
            <a:endParaRPr lang="es-ES_tradnl" sz="2000" dirty="0" smtClean="0"/>
          </a:p>
          <a:p>
            <a:pPr lvl="1"/>
            <a:r>
              <a:rPr lang="es-ES_tradnl" sz="2000" dirty="0" err="1" smtClean="0"/>
              <a:t>Also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sensitive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to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consider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specialist</a:t>
            </a:r>
            <a:r>
              <a:rPr lang="es-ES_tradnl" sz="2000" dirty="0" smtClean="0"/>
              <a:t> / non-</a:t>
            </a:r>
            <a:r>
              <a:rPr lang="es-ES_tradnl" sz="2000" dirty="0" err="1" smtClean="0"/>
              <a:t>specialist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wage</a:t>
            </a:r>
            <a:r>
              <a:rPr lang="es-ES_tradnl" sz="2000" dirty="0" smtClean="0"/>
              <a:t> in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replacement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criteria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There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is</a:t>
            </a:r>
            <a:r>
              <a:rPr lang="es-ES_tradnl" sz="2400" dirty="0" smtClean="0"/>
              <a:t> a new </a:t>
            </a:r>
            <a:r>
              <a:rPr lang="es-ES_tradnl" sz="2400" dirty="0" err="1" smtClean="0"/>
              <a:t>survey</a:t>
            </a:r>
            <a:r>
              <a:rPr lang="es-ES_tradnl" sz="2400" dirty="0" smtClean="0"/>
              <a:t> (2009) </a:t>
            </a:r>
            <a:r>
              <a:rPr lang="es-ES_tradnl" sz="2400" dirty="0" err="1" smtClean="0"/>
              <a:t>but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worked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with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yet</a:t>
            </a:r>
            <a:endParaRPr lang="es-ES_tradnl" sz="2400" dirty="0" smtClean="0"/>
          </a:p>
          <a:p>
            <a:endParaRPr lang="es-ES_tradnl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smtClean="0"/>
              <a:t>NTA </a:t>
            </a:r>
            <a:r>
              <a:rPr lang="es-ES_tradnl" sz="3200" b="1" dirty="0" err="1" smtClean="0"/>
              <a:t>by</a:t>
            </a:r>
            <a:r>
              <a:rPr lang="es-ES_tradnl" sz="3200" b="1" dirty="0" smtClean="0"/>
              <a:t> SES </a:t>
            </a:r>
            <a:r>
              <a:rPr lang="es-ES_tradnl" sz="3200" b="1" dirty="0" err="1" smtClean="0"/>
              <a:t>groups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To my best knowledge, in the Latin American team we used (at least at the beginning) different procedures for estimation</a:t>
            </a:r>
          </a:p>
          <a:p>
            <a:endParaRPr lang="en-US" sz="2400" dirty="0" smtClean="0"/>
          </a:p>
          <a:p>
            <a:r>
              <a:rPr lang="en-US" sz="2400" dirty="0" smtClean="0"/>
              <a:t>In our case, we have estimations </a:t>
            </a:r>
            <a:r>
              <a:rPr lang="en-US" sz="2400" dirty="0" err="1" smtClean="0"/>
              <a:t>basead</a:t>
            </a:r>
            <a:r>
              <a:rPr lang="en-US" sz="2400" dirty="0" smtClean="0"/>
              <a:t> on two </a:t>
            </a:r>
            <a:r>
              <a:rPr lang="en-US" sz="2400" dirty="0" err="1" smtClean="0"/>
              <a:t>differente</a:t>
            </a:r>
            <a:r>
              <a:rPr lang="en-US" sz="2400" dirty="0" smtClean="0"/>
              <a:t> procedures (the one we used at the beginning and the proposed late by CELADE)</a:t>
            </a:r>
          </a:p>
          <a:p>
            <a:endParaRPr lang="en-US" sz="2400" dirty="0" smtClean="0"/>
          </a:p>
          <a:p>
            <a:r>
              <a:rPr lang="en-US" sz="2400" dirty="0" smtClean="0"/>
              <a:t>But we have not compared the sensitivity of the results to the procedures 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endParaRPr lang="es-ES_tradnl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First procedure 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 smtClean="0"/>
              <a:t>We estimate the profiles (mean and smooth mean) as usual but for each SES group separately</a:t>
            </a:r>
          </a:p>
          <a:p>
            <a:endParaRPr lang="en-US" sz="2600" dirty="0" smtClean="0"/>
          </a:p>
          <a:p>
            <a:r>
              <a:rPr lang="en-US" sz="2600" dirty="0" smtClean="0"/>
              <a:t>Note that all members of the </a:t>
            </a:r>
            <a:r>
              <a:rPr lang="en-US" sz="2600" dirty="0" err="1" smtClean="0"/>
              <a:t>hh</a:t>
            </a:r>
            <a:r>
              <a:rPr lang="en-US" sz="2600" dirty="0" smtClean="0"/>
              <a:t> belong to the same group so the only challenge is define groups with a “good” size in all ages</a:t>
            </a:r>
          </a:p>
          <a:p>
            <a:endParaRPr lang="en-US" sz="2600" dirty="0" smtClean="0"/>
          </a:p>
          <a:p>
            <a:r>
              <a:rPr lang="en-US" sz="2600" dirty="0" smtClean="0"/>
              <a:t>We estimate the aggregated value (AV) of each group (g) and age (a), where P is the population and XS is the smooth </a:t>
            </a:r>
            <a:r>
              <a:rPr lang="en-US" sz="2600" dirty="0" err="1" smtClean="0"/>
              <a:t>microdata</a:t>
            </a:r>
            <a:r>
              <a:rPr lang="en-US" sz="2600" dirty="0" smtClean="0"/>
              <a:t> value: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600" dirty="0" smtClean="0"/>
              <a:t>The Total AV is the sum of the Total AV of groups</a:t>
            </a:r>
            <a:endParaRPr lang="en-US" sz="2600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643042" y="4286256"/>
          <a:ext cx="5603875" cy="1112837"/>
        </p:xfrm>
        <a:graphic>
          <a:graphicData uri="http://schemas.openxmlformats.org/presentationml/2006/ole">
            <p:oleObj spid="_x0000_s1027" name="Documento" r:id="rId3" imgW="5617655" imgH="1127962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First procedure 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 order</a:t>
            </a:r>
            <a:r>
              <a:rPr lang="es-ES_tradnl" sz="2400" dirty="0" smtClean="0"/>
              <a:t> </a:t>
            </a:r>
            <a:r>
              <a:rPr lang="en-US" sz="2400" dirty="0" smtClean="0"/>
              <a:t>to</a:t>
            </a:r>
            <a:r>
              <a:rPr lang="es-ES_tradnl" sz="2400" dirty="0" smtClean="0"/>
              <a:t> </a:t>
            </a:r>
            <a:r>
              <a:rPr lang="en-US" sz="2400" dirty="0" smtClean="0"/>
              <a:t>calculate</a:t>
            </a:r>
            <a:r>
              <a:rPr lang="es-ES_tradnl" sz="2400" dirty="0" smtClean="0"/>
              <a:t> </a:t>
            </a:r>
            <a:r>
              <a:rPr lang="en-US" sz="2400" noProof="1" smtClean="0"/>
              <a:t>the</a:t>
            </a:r>
            <a:r>
              <a:rPr lang="es-ES_tradnl" sz="2400" dirty="0" smtClean="0"/>
              <a:t> formula, </a:t>
            </a:r>
            <a:r>
              <a:rPr lang="en-US" sz="2400" dirty="0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know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population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each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age-group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estimate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using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its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proportion</a:t>
            </a:r>
            <a:r>
              <a:rPr lang="es-ES_tradnl" sz="2400" dirty="0" smtClean="0"/>
              <a:t> in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survey</a:t>
            </a:r>
            <a:r>
              <a:rPr lang="es-ES_tradnl" sz="2400" dirty="0" smtClean="0"/>
              <a:t>  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Note: in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definition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classification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took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account</a:t>
            </a:r>
            <a:r>
              <a:rPr lang="es-ES_tradnl" sz="2400" dirty="0" smtClean="0"/>
              <a:t> (¿?)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size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age-group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population</a:t>
            </a:r>
            <a:r>
              <a:rPr lang="es-ES_tradnl" sz="2400" dirty="0" smtClean="0"/>
              <a:t> in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survey</a:t>
            </a:r>
            <a:r>
              <a:rPr lang="es-ES_tradnl" sz="2400" dirty="0" smtClean="0"/>
              <a:t> </a:t>
            </a:r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endParaRPr lang="es-ES_tradnl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Second procedure 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We estimate the total AV of each group using the weight of the group in the </a:t>
            </a:r>
            <a:r>
              <a:rPr lang="en-US" sz="2400" dirty="0" err="1" smtClean="0"/>
              <a:t>microdata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r>
              <a:rPr lang="en-US" sz="2400" dirty="0" smtClean="0"/>
              <a:t>We estimate the total AV of the age-group using the weight of the age-group in the </a:t>
            </a:r>
            <a:r>
              <a:rPr lang="en-US" sz="2400" dirty="0" err="1" smtClean="0"/>
              <a:t>microdata</a:t>
            </a:r>
            <a:r>
              <a:rPr lang="en-US" sz="2400" dirty="0" smtClean="0"/>
              <a:t> (X is the mean value in the </a:t>
            </a:r>
            <a:r>
              <a:rPr lang="en-US" sz="2400" dirty="0" err="1" smtClean="0"/>
              <a:t>microdata</a:t>
            </a:r>
            <a:r>
              <a:rPr lang="en-US" sz="2400" dirty="0" smtClean="0"/>
              <a:t>):</a:t>
            </a:r>
          </a:p>
          <a:p>
            <a:endParaRPr lang="es-ES_tradnl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We estimate the mean value as AV of the age-group / Population in the age-group</a:t>
            </a:r>
          </a:p>
          <a:p>
            <a:endParaRPr lang="es-ES_tradnl" sz="2400" dirty="0" smtClean="0"/>
          </a:p>
          <a:p>
            <a:r>
              <a:rPr lang="en-US" sz="2400" dirty="0" smtClean="0"/>
              <a:t>In the analysis of the data we work with five-year-age group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286124"/>
            <a:ext cx="3270761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smtClean="0"/>
              <a:t>Up </a:t>
            </a:r>
            <a:r>
              <a:rPr lang="es-ES_tradnl" sz="3200" b="1" dirty="0" err="1" smtClean="0"/>
              <a:t>to</a:t>
            </a:r>
            <a:r>
              <a:rPr lang="es-ES_tradnl" sz="3200" b="1" dirty="0" smtClean="0"/>
              <a:t> </a:t>
            </a:r>
            <a:r>
              <a:rPr lang="es-ES_tradnl" sz="3200" b="1" dirty="0" err="1" smtClean="0"/>
              <a:t>now</a:t>
            </a:r>
            <a:r>
              <a:rPr lang="es-ES_tradnl" sz="3200" b="1" dirty="0" smtClean="0"/>
              <a:t>…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have</a:t>
            </a:r>
            <a:r>
              <a:rPr lang="es-ES_tradnl" sz="2400" dirty="0" smtClean="0"/>
              <a:t> a complete NTA </a:t>
            </a:r>
            <a:r>
              <a:rPr lang="es-ES_tradnl" sz="2400" dirty="0" err="1" smtClean="0"/>
              <a:t>estimation</a:t>
            </a:r>
            <a:r>
              <a:rPr lang="es-ES_tradnl" sz="2400" dirty="0" smtClean="0"/>
              <a:t> (</a:t>
            </a:r>
            <a:r>
              <a:rPr lang="es-ES_tradnl" sz="2400" dirty="0" err="1" smtClean="0"/>
              <a:t>though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preliminary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version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particularly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private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transfers</a:t>
            </a:r>
            <a:r>
              <a:rPr lang="es-ES_tradnl" sz="2400" dirty="0" smtClean="0"/>
              <a:t> and RA) </a:t>
            </a:r>
            <a:r>
              <a:rPr lang="es-ES_tradnl" sz="2400" dirty="0" err="1" smtClean="0"/>
              <a:t>following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first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procedure</a:t>
            </a:r>
            <a:r>
              <a:rPr lang="es-ES_tradnl" sz="2400" dirty="0" smtClean="0"/>
              <a:t> (</a:t>
            </a:r>
            <a:r>
              <a:rPr lang="es-ES_tradnl" sz="2400" dirty="0" err="1" smtClean="0"/>
              <a:t>using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“</a:t>
            </a:r>
            <a:r>
              <a:rPr lang="es-ES_tradnl" sz="2400" dirty="0" err="1" smtClean="0"/>
              <a:t>educational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level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adults</a:t>
            </a:r>
            <a:r>
              <a:rPr lang="es-ES_tradnl" sz="2400" dirty="0" smtClean="0"/>
              <a:t>” as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proxy of SES)</a:t>
            </a:r>
          </a:p>
          <a:p>
            <a:endParaRPr lang="es-ES_tradnl" sz="2400" dirty="0" smtClean="0"/>
          </a:p>
          <a:p>
            <a:r>
              <a:rPr lang="es-ES_tradnl" sz="2400" dirty="0" err="1" smtClean="0"/>
              <a:t>Many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challenges</a:t>
            </a:r>
            <a:r>
              <a:rPr lang="es-ES_tradnl" sz="2400" dirty="0" smtClean="0"/>
              <a:t>: 1) ¿inter-</a:t>
            </a:r>
            <a:r>
              <a:rPr lang="es-ES_tradnl" sz="2400" dirty="0" err="1" smtClean="0"/>
              <a:t>hh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transfers</a:t>
            </a:r>
            <a:r>
              <a:rPr lang="es-ES_tradnl" sz="2400" dirty="0" smtClean="0"/>
              <a:t>?; 2) </a:t>
            </a:r>
            <a:r>
              <a:rPr lang="es-ES_tradnl" sz="2400" dirty="0" err="1" smtClean="0"/>
              <a:t>public</a:t>
            </a:r>
            <a:r>
              <a:rPr lang="es-ES_tradnl" sz="2400" dirty="0" smtClean="0"/>
              <a:t> RA; ….</a:t>
            </a:r>
          </a:p>
          <a:p>
            <a:endParaRPr lang="es-ES_tradnl" sz="2400" dirty="0" smtClean="0"/>
          </a:p>
          <a:p>
            <a:r>
              <a:rPr lang="en-US" sz="2400" dirty="0" smtClean="0"/>
              <a:t>We have estimations of labor income, consumption and public transfers following the second procedure (using the “educational level of the </a:t>
            </a:r>
            <a:r>
              <a:rPr lang="en-US" sz="2400" dirty="0" err="1" smtClean="0"/>
              <a:t>hh</a:t>
            </a:r>
            <a:r>
              <a:rPr lang="en-US" sz="2400" dirty="0" smtClean="0"/>
              <a:t> head 2” as the proxy of SES) </a:t>
            </a:r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3200" b="1" dirty="0" smtClean="0"/>
              <a:t>NTA </a:t>
            </a:r>
            <a:r>
              <a:rPr lang="es-ES_tradnl" sz="3200" b="1" dirty="0" err="1" smtClean="0"/>
              <a:t>by</a:t>
            </a:r>
            <a:r>
              <a:rPr lang="en-US" sz="3200" b="1" dirty="0" smtClean="0"/>
              <a:t> gender</a:t>
            </a:r>
            <a:endParaRPr lang="en-U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Our first idea was to follow the first procedure to estimate NTA by gender</a:t>
            </a:r>
          </a:p>
          <a:p>
            <a:pPr>
              <a:buNone/>
            </a:pPr>
            <a:r>
              <a:rPr lang="en-US" sz="2800" dirty="0" smtClean="0"/>
              <a:t>  </a:t>
            </a:r>
          </a:p>
          <a:p>
            <a:r>
              <a:rPr lang="en-US" sz="2800" dirty="0" smtClean="0"/>
              <a:t>Two differences:  </a:t>
            </a:r>
          </a:p>
          <a:p>
            <a:endParaRPr lang="en-US" sz="2800" dirty="0" smtClean="0"/>
          </a:p>
          <a:p>
            <a:r>
              <a:rPr lang="en-US" sz="2800" dirty="0" smtClean="0"/>
              <a:t>In the gender classification we know the population of each age-group. We used it </a:t>
            </a:r>
          </a:p>
          <a:p>
            <a:endParaRPr lang="en-US" sz="2800" dirty="0" smtClean="0"/>
          </a:p>
          <a:p>
            <a:r>
              <a:rPr lang="en-US" sz="2800" dirty="0" smtClean="0"/>
              <a:t>In the SES classification, all the members of a </a:t>
            </a:r>
            <a:r>
              <a:rPr lang="en-US" sz="2800" dirty="0" err="1" smtClean="0"/>
              <a:t>hh</a:t>
            </a:r>
            <a:r>
              <a:rPr lang="en-US" sz="2800" dirty="0" smtClean="0"/>
              <a:t> belong to the same group. In the classification by sex, it is possible that members of the same </a:t>
            </a:r>
            <a:r>
              <a:rPr lang="en-US" sz="2800" dirty="0" err="1" smtClean="0"/>
              <a:t>hh</a:t>
            </a:r>
            <a:r>
              <a:rPr lang="en-US" sz="2800" dirty="0" smtClean="0"/>
              <a:t> belong to a different group</a:t>
            </a:r>
          </a:p>
          <a:p>
            <a:pPr lvl="1"/>
            <a:endParaRPr lang="en-US" dirty="0" smtClean="0"/>
          </a:p>
          <a:p>
            <a:r>
              <a:rPr lang="en-US" sz="2800" dirty="0" smtClean="0"/>
              <a:t>This issue is not important in the estimation of accounts for which we have individual information in the </a:t>
            </a:r>
            <a:r>
              <a:rPr lang="en-US" sz="2800" dirty="0" smtClean="0"/>
              <a:t>surveys: labor income, some </a:t>
            </a:r>
            <a:r>
              <a:rPr lang="en-US" sz="2800" dirty="0" smtClean="0"/>
              <a:t>components of private consumption, </a:t>
            </a:r>
            <a:r>
              <a:rPr lang="en-US" sz="2800" dirty="0" smtClean="0"/>
              <a:t>public inflows and some public outflows</a:t>
            </a:r>
            <a:endParaRPr lang="en-US" sz="2800" dirty="0" smtClean="0"/>
          </a:p>
          <a:p>
            <a:pPr lvl="1"/>
            <a:endParaRPr lang="en-US" sz="2600" dirty="0" smtClean="0"/>
          </a:p>
          <a:p>
            <a:endParaRPr lang="en-US" sz="26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1800" y="103188"/>
            <a:ext cx="5740400" cy="665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1045</Words>
  <Application>Microsoft Office PowerPoint</Application>
  <PresentationFormat>Presentación en pantalla (4:3)</PresentationFormat>
  <Paragraphs>148</Paragraphs>
  <Slides>22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4" baseType="lpstr">
      <vt:lpstr>Tema de Office</vt:lpstr>
      <vt:lpstr>Documento</vt:lpstr>
      <vt:lpstr>A first estimate of LCD by gender (Uruguay)</vt:lpstr>
      <vt:lpstr>Diapositiva 2</vt:lpstr>
      <vt:lpstr>NTA by SES groups</vt:lpstr>
      <vt:lpstr>First procedure </vt:lpstr>
      <vt:lpstr>First procedure </vt:lpstr>
      <vt:lpstr>Second procedure </vt:lpstr>
      <vt:lpstr>Up to now…</vt:lpstr>
      <vt:lpstr>NTA by gender</vt:lpstr>
      <vt:lpstr>Diapositiva 9</vt:lpstr>
      <vt:lpstr>Diapositiva 10</vt:lpstr>
      <vt:lpstr>Diapositiva 11</vt:lpstr>
      <vt:lpstr>But if the information is given at household-level …</vt:lpstr>
      <vt:lpstr>Diapositiva 13</vt:lpstr>
      <vt:lpstr>But if the information is given at household-level …</vt:lpstr>
      <vt:lpstr>But if the information is given at household-level …</vt:lpstr>
      <vt:lpstr>Diapositiva 16</vt:lpstr>
      <vt:lpstr>But if the information is given at household-level …</vt:lpstr>
      <vt:lpstr>Diapositiva 18</vt:lpstr>
      <vt:lpstr>Diapositiva 19</vt:lpstr>
      <vt:lpstr>Diapositiva 20</vt:lpstr>
      <vt:lpstr>Some questions</vt:lpstr>
      <vt:lpstr>Unpaid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m.b.</dc:creator>
  <cp:lastModifiedBy>Usuario</cp:lastModifiedBy>
  <cp:revision>136</cp:revision>
  <dcterms:created xsi:type="dcterms:W3CDTF">2011-06-09T10:38:57Z</dcterms:created>
  <dcterms:modified xsi:type="dcterms:W3CDTF">2011-06-12T21:49:24Z</dcterms:modified>
</cp:coreProperties>
</file>